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layfair Display"/>
      <p:regular r:id="rId12"/>
      <p:bold r:id="rId13"/>
      <p:italic r:id="rId14"/>
      <p:boldItalic r:id="rId15"/>
    </p:embeddedFont>
    <p:embeddedFont>
      <p:font typeface="La Belle Aurore"/>
      <p:regular r:id="rId16"/>
    </p:embeddedFont>
    <p:embeddedFont>
      <p:font typeface="Montserrat"/>
      <p:regular r:id="rId17"/>
      <p:bold r:id="rId18"/>
      <p:italic r:id="rId19"/>
      <p:boldItalic r:id="rId20"/>
    </p:embeddedFont>
    <p:embeddedFont>
      <p:font typeface="Actor"/>
      <p:regular r:id="rId21"/>
    </p:embeddedFont>
    <p:embeddedFont>
      <p:font typeface="Oswald"/>
      <p:regular r:id="rId22"/>
      <p:bold r:id="rId23"/>
    </p:embeddedFont>
    <p:embeddedFont>
      <p:font typeface="Special Elit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22" Type="http://schemas.openxmlformats.org/officeDocument/2006/relationships/font" Target="fonts/Oswald-regular.fntdata"/><Relationship Id="rId10" Type="http://schemas.openxmlformats.org/officeDocument/2006/relationships/slide" Target="slides/slide6.xml"/><Relationship Id="rId21" Type="http://schemas.openxmlformats.org/officeDocument/2006/relationships/font" Target="fonts/Actor-regular.fntdata"/><Relationship Id="rId13" Type="http://schemas.openxmlformats.org/officeDocument/2006/relationships/font" Target="fonts/PlayfairDisplay-bold.fntdata"/><Relationship Id="rId24" Type="http://schemas.openxmlformats.org/officeDocument/2006/relationships/font" Target="fonts/SpecialElite-regular.fntdata"/><Relationship Id="rId12" Type="http://schemas.openxmlformats.org/officeDocument/2006/relationships/font" Target="fonts/PlayfairDisplay-regular.fntdata"/><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boldItalic.fntdata"/><Relationship Id="rId14" Type="http://schemas.openxmlformats.org/officeDocument/2006/relationships/font" Target="fonts/PlayfairDisplay-italic.fntdata"/><Relationship Id="rId17" Type="http://schemas.openxmlformats.org/officeDocument/2006/relationships/font" Target="fonts/Montserrat-regular.fntdata"/><Relationship Id="rId16" Type="http://schemas.openxmlformats.org/officeDocument/2006/relationships/font" Target="fonts/LaBelleAurore-regular.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iolaspolin.org/#home" TargetMode="External"/><Relationship Id="rId3" Type="http://schemas.openxmlformats.org/officeDocument/2006/relationships/hyperlink" Target="https://www.youtube.com/watch?v=Mil3d9oD_U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Viola Spolin Official Website</a:t>
            </a:r>
            <a:endParaRPr/>
          </a:p>
          <a:p>
            <a:pPr indent="0" lvl="0" marL="0" rtl="0" algn="l">
              <a:spcBef>
                <a:spcPts val="0"/>
              </a:spcBef>
              <a:spcAft>
                <a:spcPts val="0"/>
              </a:spcAft>
              <a:buNone/>
            </a:pPr>
            <a:r>
              <a:rPr lang="en" u="sng">
                <a:solidFill>
                  <a:schemeClr val="hlink"/>
                </a:solidFill>
                <a:hlinkClick r:id="rId3"/>
              </a:rPr>
              <a:t>Viola Spolin Video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b8f8522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b8f8522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b8f8522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b8f8522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b8f85226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b8f85226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b8f85226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b8f8522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b8f85226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b8f85226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b8f85226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b8f85226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8ALsR-oWKAk" TargetMode="External"/><Relationship Id="rId4" Type="http://schemas.openxmlformats.org/officeDocument/2006/relationships/image" Target="../media/image4.jpg"/><Relationship Id="rId5" Type="http://schemas.openxmlformats.org/officeDocument/2006/relationships/hyperlink" Target="http://www.youtube.com/watch?v=C6wY9OwqJ2A" TargetMode="External"/><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violaspolin.org/#home" TargetMode="External"/><Relationship Id="rId4" Type="http://schemas.openxmlformats.org/officeDocument/2006/relationships/hyperlink" Target="https://www.youtube.com/watch?v=Mil3d9oD_Uk" TargetMode="External"/><Relationship Id="rId5" Type="http://schemas.openxmlformats.org/officeDocument/2006/relationships/hyperlink" Target="https://www.youtube.com/watch?v=C6wY9OwqJ2A" TargetMode="External"/><Relationship Id="rId6" Type="http://schemas.openxmlformats.org/officeDocument/2006/relationships/hyperlink" Target="https://www.youtube.com/watch?time_continue=2&amp;v=8ALsR-oWKA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D4D4D"/>
            </a:gs>
            <a:gs pos="100000">
              <a:srgbClr val="000000"/>
            </a:gs>
          </a:gsLst>
          <a:lin ang="5400012" scaled="0"/>
        </a:gra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pecial Elite"/>
                <a:ea typeface="Special Elite"/>
                <a:cs typeface="Special Elite"/>
                <a:sym typeface="Special Elite"/>
              </a:rPr>
              <a:t>Viola Spolin</a:t>
            </a:r>
            <a:endParaRPr>
              <a:solidFill>
                <a:srgbClr val="FFFFFF"/>
              </a:solidFill>
              <a:latin typeface="Special Elite"/>
              <a:ea typeface="Special Elite"/>
              <a:cs typeface="Special Elite"/>
              <a:sym typeface="Special Elite"/>
            </a:endParaRPr>
          </a:p>
        </p:txBody>
      </p:sp>
      <p:sp>
        <p:nvSpPr>
          <p:cNvPr id="59" name="Google Shape;59;p13"/>
          <p:cNvSpPr txBox="1"/>
          <p:nvPr>
            <p:ph idx="1" type="subTitle"/>
          </p:nvPr>
        </p:nvSpPr>
        <p:spPr>
          <a:xfrm>
            <a:off x="2237175" y="3069700"/>
            <a:ext cx="4910100" cy="5778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 Belle Aurore"/>
              <a:ea typeface="La Belle Aurore"/>
              <a:cs typeface="La Belle Aurore"/>
              <a:sym typeface="La Belle Aurore"/>
            </a:endParaRPr>
          </a:p>
        </p:txBody>
      </p:sp>
      <p:pic>
        <p:nvPicPr>
          <p:cNvPr id="60" name="Google Shape;60;p13"/>
          <p:cNvPicPr preferRelativeResize="0"/>
          <p:nvPr/>
        </p:nvPicPr>
        <p:blipFill>
          <a:blip r:embed="rId3">
            <a:alphaModFix/>
          </a:blip>
          <a:stretch>
            <a:fillRect/>
          </a:stretch>
        </p:blipFill>
        <p:spPr>
          <a:xfrm>
            <a:off x="191775" y="2759750"/>
            <a:ext cx="1673490" cy="2146800"/>
          </a:xfrm>
          <a:prstGeom prst="rect">
            <a:avLst/>
          </a:prstGeom>
          <a:noFill/>
          <a:ln>
            <a:noFill/>
          </a:ln>
        </p:spPr>
      </p:pic>
      <p:pic>
        <p:nvPicPr>
          <p:cNvPr id="61" name="Google Shape;61;p13"/>
          <p:cNvPicPr preferRelativeResize="0"/>
          <p:nvPr/>
        </p:nvPicPr>
        <p:blipFill>
          <a:blip r:embed="rId4">
            <a:alphaModFix/>
          </a:blip>
          <a:stretch>
            <a:fillRect/>
          </a:stretch>
        </p:blipFill>
        <p:spPr>
          <a:xfrm>
            <a:off x="7371150" y="2895748"/>
            <a:ext cx="1428598" cy="214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What is the method?</a:t>
            </a:r>
            <a:endParaRPr>
              <a:latin typeface="Special Elite"/>
              <a:ea typeface="Special Elite"/>
              <a:cs typeface="Special Elite"/>
              <a:sym typeface="Special Elite"/>
            </a:endParaRPr>
          </a:p>
        </p:txBody>
      </p:sp>
      <p:sp>
        <p:nvSpPr>
          <p:cNvPr id="67" name="Google Shape;67;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Special Elite"/>
              <a:buChar char="-"/>
            </a:pPr>
            <a:r>
              <a:rPr lang="en" sz="2200">
                <a:solidFill>
                  <a:srgbClr val="0D0D0D"/>
                </a:solidFill>
                <a:highlight>
                  <a:srgbClr val="FFFFFF"/>
                </a:highlight>
                <a:latin typeface="Special Elite"/>
                <a:ea typeface="Special Elite"/>
                <a:cs typeface="Special Elite"/>
                <a:sym typeface="Special Elite"/>
              </a:rPr>
              <a:t>A player can be in the present time and can react to any situation that mind come up during the act </a:t>
            </a:r>
            <a:endParaRPr sz="2200">
              <a:solidFill>
                <a:srgbClr val="0D0D0D"/>
              </a:solidFill>
              <a:highlight>
                <a:srgbClr val="FFFFFF"/>
              </a:highlight>
              <a:latin typeface="Special Elite"/>
              <a:ea typeface="Special Elite"/>
              <a:cs typeface="Special Elite"/>
              <a:sym typeface="Special Elite"/>
            </a:endParaRPr>
          </a:p>
          <a:p>
            <a:pPr indent="-368300" lvl="0" marL="457200" rtl="0" algn="l">
              <a:spcBef>
                <a:spcPts val="0"/>
              </a:spcBef>
              <a:spcAft>
                <a:spcPts val="0"/>
              </a:spcAft>
              <a:buClr>
                <a:srgbClr val="0D0D0D"/>
              </a:buClr>
              <a:buSzPts val="2200"/>
              <a:buFont typeface="Special Elite"/>
              <a:buChar char="-"/>
            </a:pPr>
            <a:r>
              <a:rPr lang="en" sz="2200">
                <a:solidFill>
                  <a:srgbClr val="0D0D0D"/>
                </a:solidFill>
                <a:highlight>
                  <a:srgbClr val="FFFFFF"/>
                </a:highlight>
                <a:latin typeface="Special Elite"/>
                <a:ea typeface="Special Elite"/>
                <a:cs typeface="Special Elite"/>
                <a:sym typeface="Special Elite"/>
              </a:rPr>
              <a:t>Viola Spolin taught this in a form of a game </a:t>
            </a:r>
            <a:endParaRPr sz="2200">
              <a:solidFill>
                <a:srgbClr val="0D0D0D"/>
              </a:solidFill>
              <a:highlight>
                <a:srgbClr val="FFFFFF"/>
              </a:highlight>
              <a:latin typeface="Special Elite"/>
              <a:ea typeface="Special Elite"/>
              <a:cs typeface="Special Elite"/>
              <a:sym typeface="Special Elite"/>
            </a:endParaRPr>
          </a:p>
          <a:p>
            <a:pPr indent="-368300" lvl="0" marL="457200" rtl="0" algn="l">
              <a:spcBef>
                <a:spcPts val="0"/>
              </a:spcBef>
              <a:spcAft>
                <a:spcPts val="0"/>
              </a:spcAft>
              <a:buSzPts val="2200"/>
              <a:buFont typeface="Special Elite"/>
              <a:buChar char="-"/>
            </a:pPr>
            <a:r>
              <a:rPr lang="en" sz="2200">
                <a:solidFill>
                  <a:srgbClr val="0D0D0D"/>
                </a:solidFill>
                <a:highlight>
                  <a:srgbClr val="FFFFFF"/>
                </a:highlight>
                <a:latin typeface="Special Elite"/>
                <a:ea typeface="Special Elite"/>
                <a:cs typeface="Special Elite"/>
                <a:sym typeface="Special Elite"/>
              </a:rPr>
              <a:t>If a player focuses and pays attention the scene they should be able to do improv</a:t>
            </a:r>
            <a:endParaRPr sz="2200">
              <a:solidFill>
                <a:srgbClr val="0D0D0D"/>
              </a:solidFill>
              <a:highlight>
                <a:srgbClr val="FFFFFF"/>
              </a:highlight>
              <a:latin typeface="Special Elite"/>
              <a:ea typeface="Special Elite"/>
              <a:cs typeface="Special Elite"/>
              <a:sym typeface="Special Elit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Special Elite"/>
                <a:ea typeface="Special Elite"/>
                <a:cs typeface="Special Elite"/>
                <a:sym typeface="Special Elite"/>
              </a:rPr>
              <a:t>Example</a:t>
            </a:r>
            <a:endParaRPr>
              <a:solidFill>
                <a:srgbClr val="000000"/>
              </a:solidFill>
              <a:latin typeface="Special Elite"/>
              <a:ea typeface="Special Elite"/>
              <a:cs typeface="Special Elite"/>
              <a:sym typeface="Special Elite"/>
            </a:endParaRPr>
          </a:p>
        </p:txBody>
      </p:sp>
      <p:pic>
        <p:nvPicPr>
          <p:cNvPr descr="This hurts like a motherfu...&#10;&#10;Watch The Office US on Google Play: http://goo.gl/n2cswY &amp; iTunes http://goo.gl/Fxi18S&#10;Subscribe // http://bit.ly/subOfficeUS&#10;&#10;&#10;This is the official YouTube channel for The Office US. Home to all of the official clips from the series, the funniest moments, pranks and fails. &#10;Think we should feature your favourite episode? Let us know in the comments! &#10;&#10;FB : https://www.facebook.com/theofficenbc&#10;Twitter : https://twitter.com/theofficenbc&#10;Website : http://www.nbc.com/the-office" id="73" name="Google Shape;73;p15" title="9,986,000 Minutes  - The Office US">
            <a:hlinkClick r:id="rId3"/>
          </p:cNvPr>
          <p:cNvPicPr preferRelativeResize="0"/>
          <p:nvPr/>
        </p:nvPicPr>
        <p:blipFill>
          <a:blip r:embed="rId4">
            <a:alphaModFix/>
          </a:blip>
          <a:stretch>
            <a:fillRect/>
          </a:stretch>
        </p:blipFill>
        <p:spPr>
          <a:xfrm>
            <a:off x="152400" y="1170125"/>
            <a:ext cx="3979000" cy="2984250"/>
          </a:xfrm>
          <a:prstGeom prst="rect">
            <a:avLst/>
          </a:prstGeom>
          <a:noFill/>
          <a:ln>
            <a:noFill/>
          </a:ln>
        </p:spPr>
      </p:pic>
      <p:pic>
        <p:nvPicPr>
          <p:cNvPr descr="#TheOfficeUS #NBC #SteveCarell &#10;&#10;'Michael, why don't you give me all the guns you have?'&#10;&#10;Season 2, Episode 9 'When Michael begins monitoring their e-mails, he manages to upset all of the employees.&#10;&#10;Watch The Office US on Google Play: http://bit.ly/2xYQkLD &amp; iTunes http://apple.co/2eW0rcK&#10;Subscribe: http://bit.ly/2y5VK8N&#10;&#10;&#10;This is the official YouTube channel for The Office US. Home to all of the official clips from the series, the funniest moments, pranks and fails. &#10;Think we should feature your favourite episode? Let us know in the comments! &#10;&#10;FB : https://www.facebook.com/theofficenbc&#10;Twitter : https://twitter.com/theofficenbc&#10;Website : http://www.nbc.com/the-office" id="74" name="Google Shape;74;p15" title="Improv  - The Office US">
            <a:hlinkClick r:id="rId5"/>
          </p:cNvPr>
          <p:cNvPicPr preferRelativeResize="0"/>
          <p:nvPr/>
        </p:nvPicPr>
        <p:blipFill>
          <a:blip r:embed="rId6">
            <a:alphaModFix/>
          </a:blip>
          <a:stretch>
            <a:fillRect/>
          </a:stretch>
        </p:blipFill>
        <p:spPr>
          <a:xfrm>
            <a:off x="4853300" y="1170125"/>
            <a:ext cx="3979000" cy="2984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Method Exercises</a:t>
            </a:r>
            <a:endParaRPr>
              <a:latin typeface="Special Elite"/>
              <a:ea typeface="Special Elite"/>
              <a:cs typeface="Special Elite"/>
              <a:sym typeface="Special Elite"/>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Method Replay</a:t>
            </a:r>
            <a:endParaRPr/>
          </a:p>
          <a:p>
            <a:pPr indent="-342900" lvl="1" marL="914400" rtl="0" algn="l">
              <a:spcBef>
                <a:spcPts val="0"/>
              </a:spcBef>
              <a:spcAft>
                <a:spcPts val="0"/>
              </a:spcAft>
              <a:buSzPts val="1800"/>
              <a:buChar char="○"/>
            </a:pPr>
            <a:r>
              <a:rPr lang="en" sz="1800"/>
              <a:t>game involving the entire cast</a:t>
            </a:r>
            <a:endParaRPr sz="1800"/>
          </a:p>
          <a:p>
            <a:pPr indent="-342900" lvl="1" marL="914400" rtl="0" algn="l">
              <a:spcBef>
                <a:spcPts val="0"/>
              </a:spcBef>
              <a:spcAft>
                <a:spcPts val="0"/>
              </a:spcAft>
              <a:buSzPts val="1800"/>
              <a:buChar char="○"/>
            </a:pPr>
            <a:r>
              <a:rPr lang="en" sz="1800"/>
              <a:t>the player in the middle must translate back and forth between players on either side who speak in gibberish</a:t>
            </a:r>
            <a:endParaRPr sz="1800"/>
          </a:p>
          <a:p>
            <a:pPr indent="-342900" lvl="0" marL="457200" rtl="0" algn="l">
              <a:spcBef>
                <a:spcPts val="0"/>
              </a:spcBef>
              <a:spcAft>
                <a:spcPts val="0"/>
              </a:spcAft>
              <a:buSzPts val="1800"/>
              <a:buChar char="★"/>
            </a:pPr>
            <a:r>
              <a:rPr lang="en"/>
              <a:t>Who Am I?</a:t>
            </a:r>
            <a:endParaRPr/>
          </a:p>
          <a:p>
            <a:pPr indent="-342900" lvl="1" marL="914400" rtl="0" algn="l">
              <a:spcBef>
                <a:spcPts val="0"/>
              </a:spcBef>
              <a:spcAft>
                <a:spcPts val="0"/>
              </a:spcAft>
              <a:buSzPts val="1800"/>
              <a:buChar char="○"/>
            </a:pPr>
            <a:r>
              <a:rPr lang="en" sz="1800"/>
              <a:t>A player is sent out of earshot and upon their return, they must interact with fellow players until they are aware of the famous or occupational identity the audience has chosen for them.</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Opinion on the Method</a:t>
            </a:r>
            <a:endParaRPr>
              <a:latin typeface="Special Elite"/>
              <a:ea typeface="Special Elite"/>
              <a:cs typeface="Special Elite"/>
              <a:sym typeface="Special Elite"/>
            </a:endParaRPr>
          </a:p>
        </p:txBody>
      </p:sp>
      <p:sp>
        <p:nvSpPr>
          <p:cNvPr id="86" name="Google Shape;86;p1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really like Viola Spolin’s method because the idea of Game Theater has been really helpful in teaching the next generations of actors how to learn improv.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History of the Method</a:t>
            </a:r>
            <a:endParaRPr>
              <a:latin typeface="Special Elite"/>
              <a:ea typeface="Special Elite"/>
              <a:cs typeface="Special Elite"/>
              <a:sym typeface="Special Elite"/>
            </a:endParaRPr>
          </a:p>
        </p:txBody>
      </p:sp>
      <p:sp>
        <p:nvSpPr>
          <p:cNvPr id="92" name="Google Shape;92;p1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Actor"/>
                <a:ea typeface="Actor"/>
                <a:cs typeface="Actor"/>
                <a:sym typeface="Actor"/>
              </a:rPr>
              <a:t>From 1965- 1967, Viola Spolin began exploring the methods of acting and story theater. She would go to Game Theater, a place where they would pull audience members onstage to act with the actors. She basically invented the improv methods of today just by teaching a game to people in the </a:t>
            </a:r>
            <a:r>
              <a:rPr lang="en">
                <a:latin typeface="Actor"/>
                <a:ea typeface="Actor"/>
                <a:cs typeface="Actor"/>
                <a:sym typeface="Actor"/>
              </a:rPr>
              <a:t>audience</a:t>
            </a:r>
            <a:r>
              <a:rPr lang="en">
                <a:latin typeface="Actor"/>
                <a:ea typeface="Actor"/>
                <a:cs typeface="Actor"/>
                <a:sym typeface="Actor"/>
              </a:rPr>
              <a:t>.</a:t>
            </a:r>
            <a:endParaRPr>
              <a:latin typeface="Actor"/>
              <a:ea typeface="Actor"/>
              <a:cs typeface="Actor"/>
              <a:sym typeface="Acto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Citations</a:t>
            </a:r>
            <a:endParaRPr>
              <a:latin typeface="Special Elite"/>
              <a:ea typeface="Special Elite"/>
              <a:cs typeface="Special Elite"/>
              <a:sym typeface="Special Elite"/>
            </a:endParaRPr>
          </a:p>
        </p:txBody>
      </p:sp>
      <p:sp>
        <p:nvSpPr>
          <p:cNvPr id="98" name="Google Shape;98;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u="sng">
                <a:solidFill>
                  <a:schemeClr val="accent5"/>
                </a:solidFill>
                <a:latin typeface="Arial"/>
                <a:ea typeface="Arial"/>
                <a:cs typeface="Arial"/>
                <a:sym typeface="Arial"/>
                <a:hlinkClick r:id="rId3"/>
              </a:rPr>
              <a:t>Viola Spolin Official Website</a:t>
            </a:r>
            <a:endParaRPr>
              <a:latin typeface="Arial"/>
              <a:ea typeface="Arial"/>
              <a:cs typeface="Arial"/>
              <a:sym typeface="Arial"/>
            </a:endParaRPr>
          </a:p>
          <a:p>
            <a:pPr indent="0" lvl="0" marL="0" rtl="0" algn="l">
              <a:lnSpc>
                <a:spcPct val="100000"/>
              </a:lnSpc>
              <a:spcBef>
                <a:spcPts val="0"/>
              </a:spcBef>
              <a:spcAft>
                <a:spcPts val="0"/>
              </a:spcAft>
              <a:buNone/>
            </a:pPr>
            <a:r>
              <a:rPr lang="en" u="sng">
                <a:solidFill>
                  <a:schemeClr val="accent5"/>
                </a:solidFill>
                <a:latin typeface="Arial"/>
                <a:ea typeface="Arial"/>
                <a:cs typeface="Arial"/>
                <a:sym typeface="Arial"/>
                <a:hlinkClick r:id="rId4"/>
              </a:rPr>
              <a:t>Viola Spolin Video</a:t>
            </a:r>
            <a:endParaRPr/>
          </a:p>
          <a:p>
            <a:pPr indent="0" lvl="0" marL="0" rtl="0" algn="l">
              <a:lnSpc>
                <a:spcPct val="100000"/>
              </a:lnSpc>
              <a:spcBef>
                <a:spcPts val="0"/>
              </a:spcBef>
              <a:spcAft>
                <a:spcPts val="0"/>
              </a:spcAft>
              <a:buNone/>
            </a:pPr>
            <a:r>
              <a:rPr lang="en" u="sng">
                <a:solidFill>
                  <a:schemeClr val="hlink"/>
                </a:solidFill>
                <a:hlinkClick r:id="rId5"/>
              </a:rPr>
              <a:t>Michael Scott Improv Class</a:t>
            </a:r>
            <a:endParaRPr/>
          </a:p>
          <a:p>
            <a:pPr indent="0" lvl="0" marL="0" rtl="0" algn="l">
              <a:lnSpc>
                <a:spcPct val="100000"/>
              </a:lnSpc>
              <a:spcBef>
                <a:spcPts val="0"/>
              </a:spcBef>
              <a:spcAft>
                <a:spcPts val="0"/>
              </a:spcAft>
              <a:buNone/>
            </a:pPr>
            <a:r>
              <a:rPr lang="en" u="sng">
                <a:solidFill>
                  <a:schemeClr val="hlink"/>
                </a:solidFill>
                <a:hlinkClick r:id="rId6"/>
              </a:rPr>
              <a:t>Seasons of Love Parody</a:t>
            </a:r>
            <a:endParaRPr/>
          </a:p>
          <a:p>
            <a:pPr indent="0" lvl="0" marL="0" rtl="0" algn="l">
              <a:lnSpc>
                <a:spcPct val="100000"/>
              </a:lnSpc>
              <a:spcBef>
                <a:spcPts val="0"/>
              </a:spcBef>
              <a:spcAft>
                <a:spcPts val="0"/>
              </a:spcAft>
              <a:buClr>
                <a:schemeClr val="dk2"/>
              </a:buClr>
              <a:buSzPts val="11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